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87" r:id="rId14"/>
    <p:sldId id="286" r:id="rId15"/>
    <p:sldId id="285" r:id="rId16"/>
    <p:sldId id="289" r:id="rId17"/>
    <p:sldId id="288" r:id="rId18"/>
    <p:sldId id="290" r:id="rId19"/>
    <p:sldId id="278" r:id="rId20"/>
  </p:sldIdLst>
  <p:sldSz cx="9144000" cy="5143500" type="screen16x9"/>
  <p:notesSz cx="6858000" cy="9144000"/>
  <p:embeddedFontLst>
    <p:embeddedFont>
      <p:font typeface="Oswald" panose="00000500000000000000" pitchFamily="2" charset="0"/>
      <p:regular r:id="rId22"/>
      <p:bold r:id="rId23"/>
    </p:embeddedFont>
    <p:embeddedFont>
      <p:font typeface="Tino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7D5CAF-C5C0-430F-A390-3F806F24974C}">
  <a:tblStyle styleId="{DB7D5CAF-C5C0-430F-A390-3F806F2497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604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50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482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850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033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9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b="1" i="0" dirty="0">
                <a:solidFill>
                  <a:schemeClr val="bg1"/>
                </a:solidFill>
                <a:effectLst/>
                <a:latin typeface="Inter"/>
              </a:rPr>
              <a:t>Analysez les ventes d'une librairie avec R ou Python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3220B7D-E543-AAAB-391C-F04AF8E56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900" y="773619"/>
            <a:ext cx="6616800" cy="699900"/>
          </a:xfrm>
        </p:spPr>
        <p:txBody>
          <a:bodyPr/>
          <a:lstStyle/>
          <a:p>
            <a:r>
              <a:rPr lang="fr-FR" b="0" i="1" dirty="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Décomposition moyenne mobile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E59994-8070-0DDB-2763-124AAFF9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87" y="518225"/>
            <a:ext cx="7431436" cy="41070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40D1C4-EB08-9AEF-9670-A25F1689A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887" y="518225"/>
            <a:ext cx="7431436" cy="3973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556900" y="651474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666666"/>
              </a:buClr>
              <a:buSzPts val="1800"/>
            </a:pPr>
            <a:r>
              <a:rPr lang="fr-FR" b="0" i="1" dirty="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Les références</a:t>
            </a:r>
            <a:endParaRPr b="0" i="1" dirty="0">
              <a:solidFill>
                <a:srgbClr val="666666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5F6B41D-25E1-B3C7-6A32-206C9350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9" y="495946"/>
            <a:ext cx="7400441" cy="39960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EE3C0F8-08A1-507C-9613-6D254E7DB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9" y="495946"/>
            <a:ext cx="7400441" cy="40239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FFB9A05-F815-B426-8511-A4049FABC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614" y="495946"/>
            <a:ext cx="7400440" cy="4031524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DA0435E-F3D8-7C77-DDCC-259DA1180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9" y="495946"/>
            <a:ext cx="7494061" cy="4003686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0F83EF7-AAF9-41A2-6776-F26B05478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238" y="427464"/>
            <a:ext cx="7400440" cy="20804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61C2BDE-CF64-FD5C-A028-D666D8659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368" y="2500374"/>
            <a:ext cx="7454686" cy="20270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463C6B5-9354-B910-19B0-04C8B7F28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7613" y="461441"/>
            <a:ext cx="7361065" cy="4031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 idx="4294967295"/>
          </p:nvPr>
        </p:nvSpPr>
        <p:spPr>
          <a:xfrm>
            <a:off x="1458111" y="707696"/>
            <a:ext cx="6115800" cy="470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666666"/>
              </a:buClr>
              <a:buSzPts val="1800"/>
            </a:pPr>
            <a:r>
              <a:rPr lang="en" sz="1800" b="0" i="1" dirty="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Profils clientèles</a:t>
            </a:r>
            <a:endParaRPr sz="1800" b="0" i="1" dirty="0">
              <a:solidFill>
                <a:srgbClr val="666666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188" name="Google Shape;188;p28"/>
          <p:cNvCxnSpPr/>
          <p:nvPr/>
        </p:nvCxnSpPr>
        <p:spPr>
          <a:xfrm>
            <a:off x="1516382" y="1188139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55D9A5-AAF1-0668-68AB-3A00EEE9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63" y="519194"/>
            <a:ext cx="7291952" cy="39728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30837B-4E3F-D367-43A2-692E68A0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791" y="519193"/>
            <a:ext cx="7291952" cy="39728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B4D1F3-2F84-57B1-C22C-C214F8781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220" y="519190"/>
            <a:ext cx="7291952" cy="40373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763140-72A1-0BDD-5096-E500A0E2D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363" y="492555"/>
            <a:ext cx="7192687" cy="3999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 idx="4294967295"/>
          </p:nvPr>
        </p:nvSpPr>
        <p:spPr>
          <a:xfrm>
            <a:off x="1202388" y="624975"/>
            <a:ext cx="5810595" cy="475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br>
              <a:rPr lang="fr-FR" dirty="0"/>
            </a:br>
            <a:r>
              <a:rPr lang="fr-FR" b="0" i="1" dirty="0">
                <a:solidFill>
                  <a:srgbClr val="666666"/>
                </a:solidFill>
                <a:latin typeface="Tinos"/>
                <a:ea typeface="Tinos"/>
                <a:cs typeface="Tinos"/>
              </a:rPr>
              <a:t>IV. </a:t>
            </a:r>
            <a:r>
              <a:rPr lang="fr-FR" b="0" i="1" dirty="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Demande de Julie</a:t>
            </a:r>
          </a:p>
        </p:txBody>
      </p:sp>
      <p:sp>
        <p:nvSpPr>
          <p:cNvPr id="187" name="Google Shape;187;p2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188" name="Google Shape;188;p28"/>
          <p:cNvCxnSpPr/>
          <p:nvPr/>
        </p:nvCxnSpPr>
        <p:spPr>
          <a:xfrm>
            <a:off x="1202388" y="1002159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9CC870B-6F53-6FFC-7CBB-B67987AE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88" y="536254"/>
            <a:ext cx="7337177" cy="40709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F6A3AA-E97E-DC7E-7372-0D7CF4B29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146" y="472990"/>
            <a:ext cx="7337177" cy="40119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C3106B6-19E0-08C0-1DD0-6A895E752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630" y="449369"/>
            <a:ext cx="7337177" cy="39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05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subTitle" idx="4294967295"/>
          </p:nvPr>
        </p:nvSpPr>
        <p:spPr>
          <a:xfrm>
            <a:off x="1514100" y="600545"/>
            <a:ext cx="611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666666"/>
                </a:solidFill>
              </a:rPr>
              <a:t>Les Corrélations</a:t>
            </a:r>
            <a:endParaRPr sz="1800" i="1" dirty="0">
              <a:solidFill>
                <a:srgbClr val="666666"/>
              </a:solidFill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188" name="Google Shape;188;p28"/>
          <p:cNvCxnSpPr/>
          <p:nvPr/>
        </p:nvCxnSpPr>
        <p:spPr>
          <a:xfrm>
            <a:off x="1578375" y="2799963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340B051D-0588-84A1-001E-C24BBB9D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48" y="506562"/>
            <a:ext cx="7297144" cy="39573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810519-A6CD-9B85-F922-8B32765E6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238" y="460706"/>
            <a:ext cx="7224474" cy="400318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3B66C7-0E77-82E4-8CCA-D53704BA4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212" y="505389"/>
            <a:ext cx="7371708" cy="4049043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21E4D50-484A-1034-B362-72DA4D1F3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876" y="651474"/>
            <a:ext cx="7371708" cy="404904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1F9A96D-06FE-008C-5CCC-96DDF9A22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937" y="379408"/>
            <a:ext cx="7335372" cy="41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26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build="p"/>
      <p:bldP spid="186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7CC18F-0400-C3BB-1AFB-6C7DD87D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40" y="502149"/>
            <a:ext cx="7315200" cy="4103167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16A7BB-C432-47B8-FD8C-EDD58177B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49" y="428226"/>
            <a:ext cx="7304101" cy="214352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966A018-10F3-BDD0-0FBB-54E6768A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39" y="496617"/>
            <a:ext cx="7304101" cy="410316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1E66D695-07EC-CA1E-3350-60C32E038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245" y="428226"/>
            <a:ext cx="7304101" cy="254858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7693C2-521B-F7C0-BBC6-C945125EB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636" y="496617"/>
            <a:ext cx="7315203" cy="403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75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CF8F09E-69D6-1644-886E-2E96E6B91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115" y="488197"/>
            <a:ext cx="7307451" cy="4083803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3D63372-B447-AE29-E882-C0392F103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115" y="488197"/>
            <a:ext cx="7215935" cy="25339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BB96C4-B333-D19A-988C-F6F340EB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115" y="488197"/>
            <a:ext cx="7307451" cy="4083804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56A686C-6896-504A-4FC2-F5A99E452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115" y="488196"/>
            <a:ext cx="7307451" cy="24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97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F67A9D-22E6-1B67-5F58-EB8ED476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18" y="519193"/>
            <a:ext cx="7315200" cy="405280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242DF1-6F6F-6B48-7910-622A951EA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18" y="519193"/>
            <a:ext cx="7315200" cy="405280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61ACB6-B949-C05F-3E8A-968D33963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618" y="519193"/>
            <a:ext cx="7297654" cy="24914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9417034-BFC4-8DDB-B0B4-4CF23B1A1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618" y="519192"/>
            <a:ext cx="7315200" cy="4052807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5FFE98F-4494-87D0-AB6A-671F839B7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937" y="519191"/>
            <a:ext cx="7297654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76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0EB92E-6C91-DBBD-B4FE-19BC2480C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0F1101-D0AE-D096-8DCB-8AE42AAECC97}"/>
              </a:ext>
            </a:extLst>
          </p:cNvPr>
          <p:cNvSpPr txBox="1"/>
          <p:nvPr/>
        </p:nvSpPr>
        <p:spPr>
          <a:xfrm>
            <a:off x="1500996" y="802257"/>
            <a:ext cx="4623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i="1">
                <a:solidFill>
                  <a:srgbClr val="666666"/>
                </a:solidFill>
                <a:latin typeface="Tinos"/>
                <a:ea typeface="Tinos"/>
                <a:cs typeface="Tinos"/>
              </a:defRPr>
            </a:lvl1pPr>
          </a:lstStyle>
          <a:p>
            <a:r>
              <a:rPr lang="fr-FR" sz="2000" dirty="0">
                <a:sym typeface="Tinos"/>
              </a:rPr>
              <a:t>Conclus</a:t>
            </a:r>
            <a:r>
              <a:rPr lang="fr-FR" sz="2000" dirty="0"/>
              <a:t>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000B99-E5B7-BE12-ACBE-713A26B7E278}"/>
              </a:ext>
            </a:extLst>
          </p:cNvPr>
          <p:cNvSpPr txBox="1"/>
          <p:nvPr/>
        </p:nvSpPr>
        <p:spPr>
          <a:xfrm>
            <a:off x="1613140" y="1201053"/>
            <a:ext cx="6349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>
                <a:highlight>
                  <a:srgbClr val="008000"/>
                </a:highlight>
              </a:rPr>
              <a:t>Relation entre genre et Achat par Catégorie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Les hommes et les femmes préfèrent la catégorie 1,0 et en dernier la 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Les femmes consomment plus de livres que les hommes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Le genre à une dépendance sur le choix de la catégorie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5225C64-4342-766E-0FD6-02DD8291309C}"/>
              </a:ext>
            </a:extLst>
          </p:cNvPr>
          <p:cNvSpPr txBox="1"/>
          <p:nvPr/>
        </p:nvSpPr>
        <p:spPr>
          <a:xfrm>
            <a:off x="1613138" y="2155160"/>
            <a:ext cx="65043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>
                <a:highlight>
                  <a:srgbClr val="008000"/>
                </a:highlight>
              </a:rPr>
              <a:t>Relation entre Âge et Achat: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Le nombre d’achat décroit avec l’âge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Les Tranches d’âge qui font le plus d’achats sont entre 30 et 50 ans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La fréquence d’achat à travers la corrélation confirme les 2 premiers points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La taille du panier moyen est importante sur les tranches d’âges concernées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A09990-283F-770F-08D4-1458B6905822}"/>
              </a:ext>
            </a:extLst>
          </p:cNvPr>
          <p:cNvSpPr txBox="1"/>
          <p:nvPr/>
        </p:nvSpPr>
        <p:spPr>
          <a:xfrm>
            <a:off x="1720967" y="3328290"/>
            <a:ext cx="6288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>
                <a:highlight>
                  <a:srgbClr val="008000"/>
                </a:highlight>
              </a:rPr>
              <a:t>Relation entre Âge et Catégorie: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Il y a une corrélation entre l’âge et la catégorie de livre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La distribution suit une loi normale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Pour un seuil de risque </a:t>
            </a:r>
            <a:r>
              <a:rPr lang="el-GR" dirty="0"/>
              <a:t>α = 5%</a:t>
            </a:r>
            <a:r>
              <a:rPr lang="fr-FR" dirty="0"/>
              <a:t> nous pouvons voir une dépendance entre l’âge et la catégorie de livre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85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100" y="1158825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71" name="Google Shape;271;p36"/>
          <p:cNvSpPr txBox="1">
            <a:spLocks noGrp="1"/>
          </p:cNvSpPr>
          <p:nvPr>
            <p:ph type="ctrTitle" idx="4294967295"/>
          </p:nvPr>
        </p:nvSpPr>
        <p:spPr>
          <a:xfrm>
            <a:off x="1087575" y="1278550"/>
            <a:ext cx="32343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THANKS!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4294967295"/>
          </p:nvPr>
        </p:nvSpPr>
        <p:spPr>
          <a:xfrm>
            <a:off x="1087500" y="2249575"/>
            <a:ext cx="3234300" cy="16809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</a:rPr>
              <a:t>Any questions?</a:t>
            </a:r>
            <a:endParaRPr sz="1800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1400876" y="1610678"/>
            <a:ext cx="32343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dirty="0"/>
              <a:t>Ancienne librairie physique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800" dirty="0"/>
              <a:t>Qui depuis 2 ans c’est tourné vers la vente en ligne</a:t>
            </a:r>
            <a:endParaRPr sz="18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49DA8C-7B9D-AFD7-3ACC-530C5D30B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76" y="1610678"/>
            <a:ext cx="3812874" cy="153620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600958" y="451451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600958" y="16112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400050" algn="l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fr-FR" dirty="0"/>
              <a:t>Présentation et Nettoyage</a:t>
            </a:r>
          </a:p>
          <a:p>
            <a:pPr marL="400050" lvl="0" indent="-400050" algn="l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endParaRPr lang="fr-FR" dirty="0"/>
          </a:p>
          <a:p>
            <a:pPr marL="400050" lvl="0" indent="-400050" algn="l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fr-FR" dirty="0"/>
              <a:t>Chiffres clés</a:t>
            </a:r>
          </a:p>
          <a:p>
            <a:pPr marL="400050" lvl="0" indent="-400050" algn="l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endParaRPr lang="fr-FR" dirty="0"/>
          </a:p>
          <a:p>
            <a:pPr marL="400050" lvl="0" indent="-400050" algn="l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fr-FR" dirty="0"/>
              <a:t>Les Demandes d’Antoine</a:t>
            </a:r>
          </a:p>
          <a:p>
            <a:pPr marL="400050" lvl="0" indent="-400050" algn="l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endParaRPr lang="fr-FR" dirty="0"/>
          </a:p>
          <a:p>
            <a:pPr marL="400050" lvl="0" indent="-400050" algn="l" rtl="0"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fr-FR" dirty="0"/>
              <a:t>Les Demandes de Julie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1464782" y="678921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00050" indent="-400050">
              <a:buClr>
                <a:srgbClr val="666666"/>
              </a:buClr>
              <a:buSzPts val="1800"/>
              <a:buFont typeface="+mj-lt"/>
              <a:buAutoNum type="romanUcPeriod"/>
            </a:pPr>
            <a:r>
              <a:rPr lang="en" sz="2800" b="0" i="1" dirty="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Présentation et Nettoyage</a:t>
            </a:r>
            <a:endParaRPr sz="2800" b="0" i="1" dirty="0">
              <a:solidFill>
                <a:srgbClr val="666666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◈"/>
            </a:pPr>
            <a:endParaRPr dirty="0"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Image 2" descr="Une image contenant texte">
            <a:extLst>
              <a:ext uri="{FF2B5EF4-FFF2-40B4-BE49-F238E27FC236}">
                <a16:creationId xmlns:a16="http://schemas.microsoft.com/office/drawing/2014/main" id="{F6240949-53B8-CDAF-5E17-A73ABDC4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36" y="474580"/>
            <a:ext cx="7472556" cy="4084674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2BD916-BCDA-A098-F446-A085757F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36" y="474580"/>
            <a:ext cx="7386425" cy="4084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ctrTitle" idx="4294967295"/>
          </p:nvPr>
        </p:nvSpPr>
        <p:spPr>
          <a:xfrm>
            <a:off x="1435361" y="636000"/>
            <a:ext cx="5637900" cy="7303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666666"/>
              </a:buClr>
              <a:buSzPts val="1800"/>
            </a:pPr>
            <a:r>
              <a:rPr lang="en" sz="2800" b="0" i="1" dirty="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Description des fichiers</a:t>
            </a:r>
            <a:endParaRPr sz="2800" b="0" i="1" dirty="0">
              <a:solidFill>
                <a:srgbClr val="666666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" name="Image 12" descr="Une image contenant table&#10;&#10;Description générée automatiquement">
            <a:extLst>
              <a:ext uri="{FF2B5EF4-FFF2-40B4-BE49-F238E27FC236}">
                <a16:creationId xmlns:a16="http://schemas.microsoft.com/office/drawing/2014/main" id="{26338741-5F14-E27E-053F-E81208E4D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92" y="518664"/>
            <a:ext cx="7338447" cy="3988836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A3437DC-3414-48E3-EA47-109C32F1E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892" y="515844"/>
            <a:ext cx="7594168" cy="4111812"/>
          </a:xfrm>
          <a:prstGeom prst="rect">
            <a:avLst/>
          </a:prstGeom>
        </p:spPr>
      </p:pic>
      <p:pic>
        <p:nvPicPr>
          <p:cNvPr id="17" name="Image 16" descr="Une image contenant table&#10;&#10;Description générée automatiquement">
            <a:extLst>
              <a:ext uri="{FF2B5EF4-FFF2-40B4-BE49-F238E27FC236}">
                <a16:creationId xmlns:a16="http://schemas.microsoft.com/office/drawing/2014/main" id="{0502C388-44D0-E77D-5D98-7D293E381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892" y="495885"/>
            <a:ext cx="7574797" cy="4111812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766327-834A-5C5F-276F-2521BFFFA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892" y="499956"/>
            <a:ext cx="7594168" cy="402750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E5D92F4-9465-D216-3F2C-3B2A6A7CF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892" y="515844"/>
            <a:ext cx="7555426" cy="3254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Jointure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ACB3AE1D-6B74-7BBF-7A40-88844EA8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64" y="495946"/>
            <a:ext cx="7208186" cy="4007641"/>
          </a:xfrm>
          <a:prstGeom prst="rect">
            <a:avLst/>
          </a:prstGeom>
        </p:spPr>
      </p:pic>
      <p:pic>
        <p:nvPicPr>
          <p:cNvPr id="9" name="Image 8" descr="Une image contenant table">
            <a:extLst>
              <a:ext uri="{FF2B5EF4-FFF2-40B4-BE49-F238E27FC236}">
                <a16:creationId xmlns:a16="http://schemas.microsoft.com/office/drawing/2014/main" id="{8F358C7D-C1FA-6EE5-5A08-01D2FE7D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64" y="495946"/>
            <a:ext cx="7208186" cy="3996080"/>
          </a:xfrm>
          <a:prstGeom prst="rect">
            <a:avLst/>
          </a:prstGeom>
        </p:spPr>
      </p:pic>
      <p:pic>
        <p:nvPicPr>
          <p:cNvPr id="11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246380AB-EC62-6DF4-AF71-60AC68D0F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100" y="471743"/>
            <a:ext cx="7208186" cy="4031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A4722AC6-1225-9A3E-395C-BF195F5D7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15" y="534691"/>
            <a:ext cx="7291952" cy="4037309"/>
          </a:xfrm>
          <a:prstGeom prst="rect">
            <a:avLst/>
          </a:prstGeom>
        </p:spPr>
      </p:pic>
      <p:pic>
        <p:nvPicPr>
          <p:cNvPr id="13" name="Image 12" descr="Une image contenant table&#10;&#10;Description générée automatiquement">
            <a:extLst>
              <a:ext uri="{FF2B5EF4-FFF2-40B4-BE49-F238E27FC236}">
                <a16:creationId xmlns:a16="http://schemas.microsoft.com/office/drawing/2014/main" id="{FB94D972-B6B2-F99F-4239-684BE6013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15" y="534690"/>
            <a:ext cx="7291952" cy="4037309"/>
          </a:xfrm>
          <a:prstGeom prst="rect">
            <a:avLst/>
          </a:prstGeom>
        </p:spPr>
      </p:pic>
      <p:pic>
        <p:nvPicPr>
          <p:cNvPr id="17" name="Image 16" descr="Une image contenant table&#10;&#10;Description générée automatiquement">
            <a:extLst>
              <a:ext uri="{FF2B5EF4-FFF2-40B4-BE49-F238E27FC236}">
                <a16:creationId xmlns:a16="http://schemas.microsoft.com/office/drawing/2014/main" id="{27CBCBAA-4303-8AF4-842A-8514E42E4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615" y="487499"/>
            <a:ext cx="7291952" cy="4004527"/>
          </a:xfrm>
          <a:prstGeom prst="rect">
            <a:avLst/>
          </a:prstGeom>
        </p:spPr>
      </p:pic>
      <p:pic>
        <p:nvPicPr>
          <p:cNvPr id="19" name="Image 18" descr="Une image contenant table&#10;&#10;Description générée automatiquement">
            <a:extLst>
              <a:ext uri="{FF2B5EF4-FFF2-40B4-BE49-F238E27FC236}">
                <a16:creationId xmlns:a16="http://schemas.microsoft.com/office/drawing/2014/main" id="{A71F1D19-7391-1EDA-D910-AF0B53978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615" y="571499"/>
            <a:ext cx="7291952" cy="4000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b="0" i="1" dirty="0">
                <a:latin typeface="Tinos"/>
                <a:ea typeface="Tinos"/>
                <a:cs typeface="Tinos"/>
              </a:rPr>
              <a:t>II. Chiffres clés</a:t>
            </a:r>
            <a:endParaRPr sz="2800" b="0" i="1" dirty="0">
              <a:latin typeface="Tinos"/>
              <a:ea typeface="Tinos"/>
              <a:cs typeface="Tinos"/>
            </a:endParaRPr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D057139-82DA-5A7C-7400-38154041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114" y="511444"/>
            <a:ext cx="7338448" cy="3980582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9023412-74FC-EA0C-6EF5-433878E92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607" y="511444"/>
            <a:ext cx="7215935" cy="4045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3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 idx="4294967295"/>
          </p:nvPr>
        </p:nvSpPr>
        <p:spPr>
          <a:xfrm>
            <a:off x="1484574" y="689450"/>
            <a:ext cx="6822517" cy="713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1" dirty="0">
                <a:latin typeface="Tinos"/>
                <a:ea typeface="Tinos"/>
                <a:cs typeface="Tinos"/>
                <a:sym typeface="Tinos"/>
              </a:rPr>
              <a:t>III Les Demandes D’Antoine</a:t>
            </a:r>
            <a:endParaRPr b="0" i="1" dirty="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Google Shape;147;p24">
            <a:extLst>
              <a:ext uri="{FF2B5EF4-FFF2-40B4-BE49-F238E27FC236}">
                <a16:creationId xmlns:a16="http://schemas.microsoft.com/office/drawing/2014/main" id="{D9D79FF9-9C11-D5E0-CCAB-C1331B15941D}"/>
              </a:ext>
            </a:extLst>
          </p:cNvPr>
          <p:cNvSpPr txBox="1">
            <a:spLocks/>
          </p:cNvSpPr>
          <p:nvPr/>
        </p:nvSpPr>
        <p:spPr>
          <a:xfrm>
            <a:off x="1484574" y="689450"/>
            <a:ext cx="6822517" cy="71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fr-FR" b="0" i="1" dirty="0">
                <a:latin typeface="Tinos"/>
                <a:ea typeface="Tinos"/>
                <a:cs typeface="Tinos"/>
                <a:sym typeface="Tinos"/>
              </a:rPr>
              <a:t>Chiffre d’affaire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591EC6-6317-9BE1-0541-C61952003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17" y="480447"/>
            <a:ext cx="7315199" cy="401158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805A73F-C6AC-DF69-B9A8-F9CCFE8ED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17" y="480447"/>
            <a:ext cx="7315199" cy="41826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F657F3-5366-4FAC-B878-6897EDDCA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623" y="480447"/>
            <a:ext cx="7365193" cy="20913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45511B-C93E-A29E-16C3-63F14C29C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313" y="2571750"/>
            <a:ext cx="7320506" cy="20002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B463707-7308-59EB-B629-744D92A2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927" y="480447"/>
            <a:ext cx="7365193" cy="4140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7" grpId="1"/>
      <p:bldP spid="2" grpId="0"/>
      <p:bldP spid="2" grpId="1"/>
    </p:bldLst>
  </p:timing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17268</TotalTime>
  <Words>229</Words>
  <Application>Microsoft Office PowerPoint</Application>
  <PresentationFormat>Affichage à l'écran (16:9)</PresentationFormat>
  <Paragraphs>55</Paragraphs>
  <Slides>19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Helvetica Neue</vt:lpstr>
      <vt:lpstr>Wingdings</vt:lpstr>
      <vt:lpstr>Oswald</vt:lpstr>
      <vt:lpstr>Tinos</vt:lpstr>
      <vt:lpstr>Inter</vt:lpstr>
      <vt:lpstr>Quintus template</vt:lpstr>
      <vt:lpstr>Analysez les ventes d'une librairie avec R ou Python</vt:lpstr>
      <vt:lpstr>Présentation PowerPoint</vt:lpstr>
      <vt:lpstr>Sommaire</vt:lpstr>
      <vt:lpstr>Présentation et Nettoyage</vt:lpstr>
      <vt:lpstr>Description des fichiers</vt:lpstr>
      <vt:lpstr>Jointure</vt:lpstr>
      <vt:lpstr>Présentation PowerPoint</vt:lpstr>
      <vt:lpstr>II. Chiffres clés</vt:lpstr>
      <vt:lpstr>III Les Demandes D’Antoine</vt:lpstr>
      <vt:lpstr>Décomposition moyenne mobile </vt:lpstr>
      <vt:lpstr>Les références</vt:lpstr>
      <vt:lpstr>Profils clientèles</vt:lpstr>
      <vt:lpstr> IV. Demande de Julie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Analysez les ventes d'une librairie avec R ou Python</dc:title>
  <dc:creator>Kevin Zircon</dc:creator>
  <cp:lastModifiedBy>kevin zircon</cp:lastModifiedBy>
  <cp:revision>12</cp:revision>
  <dcterms:modified xsi:type="dcterms:W3CDTF">2023-02-17T16:53:49Z</dcterms:modified>
</cp:coreProperties>
</file>